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57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nerazioniconnesse.it/site/it/2019/09/05/gioco-dazzardo/" TargetMode="External"/><Relationship Id="rId2" Type="http://schemas.openxmlformats.org/officeDocument/2006/relationships/hyperlink" Target="https://www.youtube.com/watch?v=DVBPgPcAWcw&amp;list=PL43P0iKGmv1c6KPpUH8MIBNHjwWCxwkla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generazioniconnesse.it/site/it/2020/03/21/adescamento-online--2/?ww-parametri-ritorno=ricerca_fulltext%3D%26ww-off%3D0%26ww-limit%3D80" TargetMode="External"/><Relationship Id="rId4" Type="http://schemas.openxmlformats.org/officeDocument/2006/relationships/hyperlink" Target="https://www.generazioniconnesse.it/site/it/2019/09/04/dipendenze-onlin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16921" y="311965"/>
            <a:ext cx="7766936" cy="1646302"/>
          </a:xfrm>
        </p:spPr>
        <p:txBody>
          <a:bodyPr/>
          <a:lstStyle/>
          <a:p>
            <a:pPr algn="ctr"/>
            <a:r>
              <a:rPr lang="it-IT" dirty="0" smtClean="0"/>
              <a:t>PROGETTO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99436" y="2169283"/>
            <a:ext cx="7766936" cy="109689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it-IT" dirty="0" smtClean="0"/>
              <a:t>«</a:t>
            </a:r>
            <a:r>
              <a:rPr lang="it-IT" sz="2000" b="1" i="1" dirty="0" smtClean="0"/>
              <a:t>LA MIA SCUOLA SENZA BULLI»</a:t>
            </a:r>
          </a:p>
          <a:p>
            <a:pPr algn="ctr"/>
            <a:r>
              <a:rPr lang="it-IT" sz="2000" b="1" i="1" dirty="0" smtClean="0"/>
              <a:t>«I MIEI SOCIAL SENZA CYBERBULLI»</a:t>
            </a:r>
          </a:p>
          <a:p>
            <a:pPr algn="ctr"/>
            <a:r>
              <a:rPr lang="it-IT" b="1" dirty="0" smtClean="0"/>
              <a:t>IC PRAIA A MARE ANNO 2024/25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862146" y="3587262"/>
            <a:ext cx="2048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Dirigente : Salzano Marilena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999436" y="5424854"/>
            <a:ext cx="5834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Commissione Prevenzione Bullismo e </a:t>
            </a:r>
            <a:r>
              <a:rPr lang="it-IT" dirty="0" err="1" smtClean="0"/>
              <a:t>Cyberbullismo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687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8716"/>
          </a:xfrm>
        </p:spPr>
        <p:txBody>
          <a:bodyPr>
            <a:normAutofit/>
          </a:bodyPr>
          <a:lstStyle/>
          <a:p>
            <a:r>
              <a:rPr lang="it-IT" dirty="0" smtClean="0"/>
              <a:t>COMPITI DELLA SCUOLA: 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677333" y="1468316"/>
            <a:ext cx="90029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it-IT" dirty="0" smtClean="0"/>
              <a:t>Aiutare </a:t>
            </a:r>
            <a:r>
              <a:rPr lang="it-IT" dirty="0"/>
              <a:t>i bambini e i ragazzi che si trovano in difficoltà perché oggetto di prevaricazioni online, ma anche intervenire nei confronti di chi fa un uso inadeguato della rete e dei cellulari ascoltando eventuali problemi, fornendo </a:t>
            </a:r>
            <a:r>
              <a:rPr lang="it-IT" dirty="0" smtClean="0"/>
              <a:t>consigli</a:t>
            </a:r>
          </a:p>
          <a:p>
            <a:pPr marL="342900" indent="-342900">
              <a:buAutoNum type="arabicPeriod"/>
            </a:pPr>
            <a:r>
              <a:rPr lang="it-IT" dirty="0" smtClean="0"/>
              <a:t> </a:t>
            </a:r>
            <a:r>
              <a:rPr lang="it-IT" dirty="0"/>
              <a:t>Sensibilizzare, dare informazioni ai ragazzi, ma anche ai genitori, su quelli che sono i rischi della rete nel subire comportamenti o atteggiamenti che danno fastidio, che umiliano, che fanno del male e al contempo di sensibilizzare anche sul rischio che un bambino o un ragazzo potrebbe correre nel fare delle cose che lui ritiene essere solo degli scherzi o un modo per mettersi in mostra e farsi vedere coraggiosi, ma che in realtà sono dei veri e propri reati. </a:t>
            </a:r>
            <a:endParaRPr lang="it-IT" dirty="0" smtClean="0"/>
          </a:p>
          <a:p>
            <a:r>
              <a:rPr lang="it-IT" dirty="0"/>
              <a:t>È necessario iniziare a intervenire in questo senso fin da un’età precocissima: occorre infatti tenere presente che ormai più del 90% dei bambini iniziano ad avere o poter utilizzare, spesso senza un effettivo ed efficace </a:t>
            </a:r>
            <a:r>
              <a:rPr lang="it-IT" dirty="0" err="1"/>
              <a:t>parental</a:t>
            </a:r>
            <a:r>
              <a:rPr lang="it-IT" dirty="0"/>
              <a:t> control, uno </a:t>
            </a:r>
            <a:r>
              <a:rPr lang="it-IT" dirty="0" err="1"/>
              <a:t>smartphone</a:t>
            </a:r>
            <a:r>
              <a:rPr lang="it-IT" dirty="0"/>
              <a:t> con accesso ad internet e che già durante la scuola secondaria di primo grado iniziano ad accedere ai social </a:t>
            </a:r>
            <a:r>
              <a:rPr lang="it-IT" dirty="0" smtClean="0"/>
              <a:t>network.</a:t>
            </a:r>
            <a:endParaRPr lang="it-IT" dirty="0"/>
          </a:p>
          <a:p>
            <a:pPr marL="342900" indent="-342900"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841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46285" y="1149423"/>
            <a:ext cx="76932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OBIETTIVI IN RELAZIONE AL PTOF AREA DI EDUCAZIONE ALLA </a:t>
            </a:r>
            <a:r>
              <a:rPr lang="it-IT" dirty="0" smtClean="0"/>
              <a:t>LEGALITÀ</a:t>
            </a:r>
          </a:p>
          <a:p>
            <a:endParaRPr lang="it-IT" dirty="0" smtClean="0"/>
          </a:p>
          <a:p>
            <a:r>
              <a:rPr lang="it-IT" dirty="0" smtClean="0"/>
              <a:t> </a:t>
            </a:r>
            <a:r>
              <a:rPr lang="it-IT" dirty="0"/>
              <a:t> Attività finalizzate alla promozione della cultura della sicurezza, della legalità e della cultura civica, sviluppando abilità, competenze sociali prettamente trasversali quali la creatività, l’acquisizione di un pensiero flessibile</a:t>
            </a:r>
            <a:r>
              <a:rPr lang="it-IT" dirty="0" smtClean="0"/>
              <a:t>.</a:t>
            </a:r>
          </a:p>
          <a:p>
            <a:r>
              <a:rPr lang="it-IT" dirty="0" smtClean="0"/>
              <a:t> </a:t>
            </a:r>
            <a:r>
              <a:rPr lang="it-IT" dirty="0"/>
              <a:t> Attività finalizzate ad indirizzare verso un comportamento non deviante e rispettoso delle regole. </a:t>
            </a:r>
          </a:p>
        </p:txBody>
      </p:sp>
    </p:spTree>
    <p:extLst>
      <p:ext uri="{BB962C8B-B14F-4D97-AF65-F5344CB8AC3E}">
        <p14:creationId xmlns:p14="http://schemas.microsoft.com/office/powerpoint/2010/main" val="63375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" y="751344"/>
            <a:ext cx="8915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/>
              <a:t>Obiettivi generali per contrastare i pericoli di internet e il cyber-bullismo (da conseguire nell’arco </a:t>
            </a:r>
            <a:r>
              <a:rPr lang="it-IT" sz="2400" b="1" dirty="0" smtClean="0"/>
              <a:t>dell’anno) </a:t>
            </a:r>
          </a:p>
          <a:p>
            <a:endParaRPr lang="it-IT" dirty="0" smtClean="0"/>
          </a:p>
          <a:p>
            <a:r>
              <a:rPr lang="it-IT" dirty="0" smtClean="0"/>
              <a:t>1. Sensibilizzare</a:t>
            </a:r>
            <a:r>
              <a:rPr lang="it-IT" dirty="0"/>
              <a:t>, informare e formare le famiglie sull’utilizzo di strumenti di </a:t>
            </a:r>
            <a:r>
              <a:rPr lang="it-IT" dirty="0" err="1"/>
              <a:t>parental</a:t>
            </a:r>
            <a:r>
              <a:rPr lang="it-IT" dirty="0"/>
              <a:t> control che limitino l’accesso a contenuti potenzialmente pericolosi in rete 2. Sensibilizzare, informare e formare gli educatori (</a:t>
            </a:r>
            <a:r>
              <a:rPr lang="it-IT" dirty="0" smtClean="0"/>
              <a:t>in</a:t>
            </a:r>
          </a:p>
          <a:p>
            <a:r>
              <a:rPr lang="it-IT" dirty="0" smtClean="0"/>
              <a:t>segnanti </a:t>
            </a:r>
            <a:r>
              <a:rPr lang="it-IT" dirty="0"/>
              <a:t>e genitori) in merito agli strumenti di comunicazione/interazione della rete 3. Far conoscere e riconoscere ai ragazzi i pericoli della rete: adescamento e </a:t>
            </a:r>
            <a:r>
              <a:rPr lang="it-IT" dirty="0" err="1" smtClean="0"/>
              <a:t>cyberbullismo</a:t>
            </a:r>
            <a:endParaRPr lang="it-IT" dirty="0" smtClean="0"/>
          </a:p>
          <a:p>
            <a:r>
              <a:rPr lang="it-IT" dirty="0" smtClean="0"/>
              <a:t> </a:t>
            </a:r>
            <a:r>
              <a:rPr lang="it-IT" dirty="0"/>
              <a:t>4. Istruire i ragazzi in merito alle strategie comportamentali per ridurre i rischi di esposizione </a:t>
            </a:r>
            <a:endParaRPr lang="it-IT" dirty="0" smtClean="0"/>
          </a:p>
          <a:p>
            <a:r>
              <a:rPr lang="it-IT" dirty="0" smtClean="0"/>
              <a:t>5</a:t>
            </a:r>
            <a:r>
              <a:rPr lang="it-IT" dirty="0"/>
              <a:t>. Attuare interventi di educazione </a:t>
            </a:r>
            <a:r>
              <a:rPr lang="it-IT" dirty="0" smtClean="0"/>
              <a:t>all’affettività </a:t>
            </a:r>
          </a:p>
          <a:p>
            <a:r>
              <a:rPr lang="it-IT" dirty="0" smtClean="0"/>
              <a:t>6</a:t>
            </a:r>
            <a:r>
              <a:rPr lang="it-IT" dirty="0"/>
              <a:t>. Promuovere interventi di collaborazione, tutoring aiuto reciproco </a:t>
            </a:r>
            <a:endParaRPr lang="it-IT" dirty="0" smtClean="0"/>
          </a:p>
          <a:p>
            <a:r>
              <a:rPr lang="it-IT" dirty="0" smtClean="0"/>
              <a:t>7. Attuare percorsi di educazione alla convivenza civile e alla cittadinanza 8. Predisporre momenti di formazione/autoformazione per tutti i docenti.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046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5315" y="671145"/>
            <a:ext cx="9089364" cy="605497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PROPOSTE OPERATIVE</a:t>
            </a:r>
            <a:br>
              <a:rPr lang="it-IT" dirty="0" smtClean="0"/>
            </a:br>
            <a:r>
              <a:rPr lang="it-IT" sz="2200" dirty="0" smtClean="0">
                <a:solidFill>
                  <a:schemeClr val="tx1"/>
                </a:solidFill>
              </a:rPr>
              <a:t/>
            </a:r>
            <a:br>
              <a:rPr lang="it-IT" sz="2200" dirty="0" smtClean="0">
                <a:solidFill>
                  <a:schemeClr val="tx1"/>
                </a:solidFill>
              </a:rPr>
            </a:br>
            <a:r>
              <a:rPr lang="it-IT" sz="2200" dirty="0" smtClean="0">
                <a:solidFill>
                  <a:schemeClr val="tx1"/>
                </a:solidFill>
              </a:rPr>
              <a:t>-Integrazione del Patto </a:t>
            </a:r>
            <a:r>
              <a:rPr lang="it-IT" sz="2200" dirty="0" smtClean="0">
                <a:solidFill>
                  <a:schemeClr val="tx1"/>
                </a:solidFill>
              </a:rPr>
              <a:t>di </a:t>
            </a:r>
            <a:r>
              <a:rPr lang="it-IT" sz="2200" dirty="0" smtClean="0">
                <a:solidFill>
                  <a:schemeClr val="tx1"/>
                </a:solidFill>
              </a:rPr>
              <a:t>corresponsabilità.</a:t>
            </a:r>
            <a:r>
              <a:rPr lang="it-IT" sz="2200" dirty="0" smtClean="0">
                <a:solidFill>
                  <a:schemeClr val="tx1"/>
                </a:solidFill>
              </a:rPr>
              <a:t/>
            </a:r>
            <a:br>
              <a:rPr lang="it-IT" sz="2200" dirty="0" smtClean="0">
                <a:solidFill>
                  <a:schemeClr val="tx1"/>
                </a:solidFill>
              </a:rPr>
            </a:br>
            <a:r>
              <a:rPr lang="it-IT" sz="2200" dirty="0" smtClean="0">
                <a:solidFill>
                  <a:schemeClr val="tx1"/>
                </a:solidFill>
              </a:rPr>
              <a:t>- Partecipazione alla Giornata internazionale del 11 Febbraio 2025 «</a:t>
            </a:r>
            <a:r>
              <a:rPr lang="it-IT" sz="2200" dirty="0" err="1" smtClean="0">
                <a:solidFill>
                  <a:schemeClr val="tx1"/>
                </a:solidFill>
              </a:rPr>
              <a:t>Safety</a:t>
            </a:r>
            <a:r>
              <a:rPr lang="it-IT" sz="2200" dirty="0" smtClean="0">
                <a:solidFill>
                  <a:schemeClr val="tx1"/>
                </a:solidFill>
              </a:rPr>
              <a:t> </a:t>
            </a:r>
            <a:r>
              <a:rPr lang="it-IT" sz="2200" dirty="0" err="1" smtClean="0">
                <a:solidFill>
                  <a:schemeClr val="tx1"/>
                </a:solidFill>
              </a:rPr>
              <a:t>Day</a:t>
            </a:r>
            <a:r>
              <a:rPr lang="it-IT" sz="2200" dirty="0" smtClean="0">
                <a:solidFill>
                  <a:schemeClr val="tx1"/>
                </a:solidFill>
              </a:rPr>
              <a:t> Intenet»</a:t>
            </a:r>
            <a:br>
              <a:rPr lang="it-IT" sz="2200" dirty="0" smtClean="0">
                <a:solidFill>
                  <a:schemeClr val="tx1"/>
                </a:solidFill>
              </a:rPr>
            </a:br>
            <a:r>
              <a:rPr lang="it-IT" sz="2200" dirty="0" smtClean="0">
                <a:solidFill>
                  <a:schemeClr val="tx1"/>
                </a:solidFill>
              </a:rPr>
              <a:t>- Incontri con la Polizia </a:t>
            </a:r>
            <a:r>
              <a:rPr lang="it-IT" sz="2200" dirty="0" smtClean="0">
                <a:solidFill>
                  <a:schemeClr val="tx1"/>
                </a:solidFill>
              </a:rPr>
              <a:t>Postale</a:t>
            </a:r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sz="2200" dirty="0" smtClean="0">
                <a:solidFill>
                  <a:schemeClr val="tx1"/>
                </a:solidFill>
              </a:rPr>
              <a:t>con genitori ed alunni.</a:t>
            </a:r>
            <a:r>
              <a:rPr lang="it-IT" sz="2200" dirty="0" smtClean="0">
                <a:solidFill>
                  <a:schemeClr val="tx1"/>
                </a:solidFill>
              </a:rPr>
              <a:t/>
            </a:r>
            <a:br>
              <a:rPr lang="it-IT" sz="2200" dirty="0" smtClean="0">
                <a:solidFill>
                  <a:schemeClr val="tx1"/>
                </a:solidFill>
              </a:rPr>
            </a:br>
            <a:r>
              <a:rPr lang="it-IT" sz="2200" dirty="0" smtClean="0">
                <a:solidFill>
                  <a:schemeClr val="tx1"/>
                </a:solidFill>
              </a:rPr>
              <a:t>- incontri con l’Associazione </a:t>
            </a:r>
            <a:r>
              <a:rPr lang="it-IT" sz="2200" dirty="0" err="1" smtClean="0">
                <a:solidFill>
                  <a:schemeClr val="tx1"/>
                </a:solidFill>
              </a:rPr>
              <a:t>Lanzino</a:t>
            </a:r>
            <a:r>
              <a:rPr lang="it-IT" sz="2200" dirty="0" smtClean="0">
                <a:solidFill>
                  <a:schemeClr val="tx1"/>
                </a:solidFill>
              </a:rPr>
              <a:t> di  Cosenza </a:t>
            </a:r>
            <a:br>
              <a:rPr lang="it-IT" sz="2200" dirty="0" smtClean="0">
                <a:solidFill>
                  <a:schemeClr val="tx1"/>
                </a:solidFill>
              </a:rPr>
            </a:br>
            <a:r>
              <a:rPr lang="it-IT" sz="2200" dirty="0" smtClean="0">
                <a:solidFill>
                  <a:schemeClr val="tx1"/>
                </a:solidFill>
              </a:rPr>
              <a:t>- Partecipazione a concorsi o proposti da enti o scuole del territorio </a:t>
            </a:r>
            <a:br>
              <a:rPr lang="it-IT" sz="2200" dirty="0" smtClean="0">
                <a:solidFill>
                  <a:schemeClr val="tx1"/>
                </a:solidFill>
              </a:rPr>
            </a:br>
            <a:r>
              <a:rPr lang="it-IT" sz="2200" dirty="0" smtClean="0">
                <a:solidFill>
                  <a:schemeClr val="tx1"/>
                </a:solidFill>
              </a:rPr>
              <a:t>- Incontro con i genitori</a:t>
            </a:r>
            <a:r>
              <a:rPr lang="it-IT" sz="2200" dirty="0">
                <a:solidFill>
                  <a:schemeClr val="tx1"/>
                </a:solidFill>
              </a:rPr>
              <a:t/>
            </a:r>
            <a:br>
              <a:rPr lang="it-IT" sz="2200" dirty="0">
                <a:solidFill>
                  <a:schemeClr val="tx1"/>
                </a:solidFill>
              </a:rPr>
            </a:br>
            <a:r>
              <a:rPr lang="it-IT" sz="2200" dirty="0" smtClean="0">
                <a:solidFill>
                  <a:schemeClr val="tx1"/>
                </a:solidFill>
              </a:rPr>
              <a:t>-Monitorare attraverso una indagine, </a:t>
            </a:r>
            <a:r>
              <a:rPr lang="it-IT" sz="2200" dirty="0">
                <a:solidFill>
                  <a:schemeClr val="tx1"/>
                </a:solidFill>
              </a:rPr>
              <a:t>il livello di presenza del fenomeno “bullismo” nella scuola  </a:t>
            </a:r>
            <a:r>
              <a:rPr lang="it-IT" sz="2200" dirty="0" smtClean="0">
                <a:solidFill>
                  <a:schemeClr val="tx1"/>
                </a:solidFill>
              </a:rPr>
              <a:t>Secondaria. </a:t>
            </a:r>
            <a:br>
              <a:rPr lang="it-IT" sz="2200" dirty="0" smtClean="0">
                <a:solidFill>
                  <a:schemeClr val="tx1"/>
                </a:solidFill>
              </a:rPr>
            </a:br>
            <a:r>
              <a:rPr lang="it-IT" sz="2200" dirty="0">
                <a:solidFill>
                  <a:schemeClr val="tx1"/>
                </a:solidFill>
              </a:rPr>
              <a:t/>
            </a:r>
            <a:br>
              <a:rPr lang="it-IT" sz="2200" dirty="0">
                <a:solidFill>
                  <a:schemeClr val="tx1"/>
                </a:solidFill>
              </a:rPr>
            </a:br>
            <a:r>
              <a:rPr lang="it-IT" sz="2700" dirty="0" smtClean="0">
                <a:solidFill>
                  <a:schemeClr val="tx1"/>
                </a:solidFill>
              </a:rPr>
              <a:t/>
            </a:r>
            <a:br>
              <a:rPr lang="it-IT" sz="2700" dirty="0" smtClean="0">
                <a:solidFill>
                  <a:schemeClr val="tx1"/>
                </a:solidFill>
              </a:rPr>
            </a:br>
            <a:r>
              <a:rPr lang="it-IT" sz="3100" dirty="0" smtClean="0">
                <a:solidFill>
                  <a:schemeClr val="tx1"/>
                </a:solidFill>
              </a:rPr>
              <a:t/>
            </a:r>
            <a:br>
              <a:rPr lang="it-IT" sz="3100" dirty="0" smtClean="0">
                <a:solidFill>
                  <a:schemeClr val="tx1"/>
                </a:solidFill>
              </a:rPr>
            </a:br>
            <a:r>
              <a:rPr lang="it-IT" sz="3100" dirty="0" smtClean="0">
                <a:solidFill>
                  <a:schemeClr val="tx1"/>
                </a:solidFill>
              </a:rPr>
              <a:t/>
            </a:r>
            <a:br>
              <a:rPr lang="it-IT" sz="3100" dirty="0" smtClean="0">
                <a:solidFill>
                  <a:schemeClr val="tx1"/>
                </a:solidFill>
              </a:rPr>
            </a:br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/>
              <a:t> </a:t>
            </a:r>
            <a:br>
              <a:rPr lang="it-IT" dirty="0" smtClean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318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69277" y="1443841"/>
            <a:ext cx="877472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Proposta della «Cassetta delle Emergenze» da porre in tutti plessi della Scuola Primaria e Secondaria dell’I.C con allegati i moduli di prima segnalazione da compilare in forma </a:t>
            </a:r>
            <a:r>
              <a:rPr lang="it-IT" b="1" dirty="0" smtClean="0"/>
              <a:t>non anonima</a:t>
            </a:r>
            <a:r>
              <a:rPr lang="it-IT" dirty="0"/>
              <a:t> da parte dei bambini e dei </a:t>
            </a:r>
            <a:r>
              <a:rPr lang="it-IT" dirty="0" smtClean="0"/>
              <a:t>ragazzi,</a:t>
            </a:r>
            <a:r>
              <a:rPr lang="it-IT" b="1" dirty="0" smtClean="0"/>
              <a:t> denunciando</a:t>
            </a:r>
            <a:r>
              <a:rPr lang="it-IT" dirty="0" smtClean="0"/>
              <a:t>  </a:t>
            </a:r>
            <a:r>
              <a:rPr lang="it-IT" dirty="0"/>
              <a:t>episodi e atti di bullismo o </a:t>
            </a:r>
            <a:r>
              <a:rPr lang="it-IT" dirty="0" err="1"/>
              <a:t>cyberbullismo</a:t>
            </a:r>
            <a:r>
              <a:rPr lang="it-IT" dirty="0"/>
              <a:t> cui hanno assistito o dei quali sono stati vittime. Le informazioni raccolte resteranno comunque interne all’IC, a tutela della privacy dei minori coinvolti e verranno visionate, vagliate e valutate a cura </a:t>
            </a:r>
            <a:r>
              <a:rPr lang="it-IT" dirty="0" smtClean="0"/>
              <a:t>della </a:t>
            </a:r>
            <a:r>
              <a:rPr lang="it-IT" dirty="0" err="1" smtClean="0"/>
              <a:t>Commisione</a:t>
            </a:r>
            <a:r>
              <a:rPr lang="it-IT" dirty="0" smtClean="0"/>
              <a:t> Bullismo e </a:t>
            </a:r>
            <a:r>
              <a:rPr lang="it-IT" dirty="0" err="1" smtClean="0"/>
              <a:t>Cyberbullismo</a:t>
            </a:r>
            <a:r>
              <a:rPr lang="it-IT" dirty="0" smtClean="0"/>
              <a:t> </a:t>
            </a:r>
            <a:r>
              <a:rPr lang="it-IT" dirty="0"/>
              <a:t>che provvederà ad informare tempestivamente la DS e gli organi competenti in base alla rilevanza e gravità dei singoli casi.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580292" y="817685"/>
            <a:ext cx="7658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CASSETTA DELLE EMERGENZE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0444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32085" y="782515"/>
            <a:ext cx="7288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Proposte di attività per i bambini della Scuola </a:t>
            </a:r>
            <a:r>
              <a:rPr lang="it-IT" b="1" dirty="0" smtClean="0">
                <a:solidFill>
                  <a:srgbClr val="FF0000"/>
                </a:solidFill>
              </a:rPr>
              <a:t>dell’Infanzia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70792" y="1679386"/>
            <a:ext cx="853146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/>
              <a:t>Vista la fascia d’età di riferimento, si parla </a:t>
            </a:r>
            <a:r>
              <a:rPr lang="it-IT" dirty="0" smtClean="0"/>
              <a:t>soprattutto </a:t>
            </a:r>
            <a:r>
              <a:rPr lang="it-IT" dirty="0"/>
              <a:t>di gestione di </a:t>
            </a: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smtClean="0"/>
              <a:t>conflitti. P</a:t>
            </a:r>
            <a:r>
              <a:rPr lang="it-IT" dirty="0" smtClean="0"/>
              <a:t>assare </a:t>
            </a:r>
            <a:r>
              <a:rPr lang="it-IT" dirty="0"/>
              <a:t>gradualmente da un linguaggio egocentrico ad uno socializzante</a:t>
            </a:r>
            <a:r>
              <a:rPr lang="it-IT" dirty="0"/>
              <a:t>. </a:t>
            </a: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smtClean="0"/>
              <a:t>11 febbraio 2025 in occasione della giornata </a:t>
            </a:r>
            <a:r>
              <a:rPr lang="it-IT" dirty="0"/>
              <a:t>internazionale del bullismo e </a:t>
            </a:r>
            <a:r>
              <a:rPr lang="it-IT" dirty="0" err="1"/>
              <a:t>cyberbullismo</a:t>
            </a:r>
            <a:r>
              <a:rPr lang="it-IT" dirty="0"/>
              <a:t>, </a:t>
            </a:r>
            <a:r>
              <a:rPr lang="it-IT" dirty="0" smtClean="0"/>
              <a:t>verrà realizzato, in tutti i plessi della Scuola dell’Infanzia dell’IC Praia, un </a:t>
            </a:r>
            <a:r>
              <a:rPr lang="it-IT" dirty="0"/>
              <a:t>cartellone </a:t>
            </a:r>
            <a:r>
              <a:rPr lang="it-IT" b="1" dirty="0" smtClean="0"/>
              <a:t>«In </a:t>
            </a:r>
            <a:r>
              <a:rPr lang="it-IT" b="1" dirty="0"/>
              <a:t>questa scuola siamo tutti amici" </a:t>
            </a:r>
            <a:r>
              <a:rPr lang="it-IT" dirty="0"/>
              <a:t>dove i bimbi in piccolo gruppi coloreranno delle </a:t>
            </a:r>
            <a:r>
              <a:rPr lang="it-IT" dirty="0" smtClean="0"/>
              <a:t>schede </a:t>
            </a:r>
            <a:r>
              <a:rPr lang="it-IT" dirty="0"/>
              <a:t>con azioni positive e negative dove ognuno apporrà uno smile rosso o verde in base al tipo di azione indicata </a:t>
            </a:r>
            <a:r>
              <a:rPr lang="it-IT" dirty="0" smtClean="0"/>
              <a:t>dall'insegnante  </a:t>
            </a:r>
            <a:r>
              <a:rPr lang="it-IT" dirty="0"/>
              <a:t>( rossa azione </a:t>
            </a:r>
            <a:r>
              <a:rPr lang="it-IT" dirty="0" smtClean="0"/>
              <a:t>negativa</a:t>
            </a:r>
            <a:r>
              <a:rPr lang="it-IT" dirty="0"/>
              <a:t>, verde azione </a:t>
            </a:r>
            <a:r>
              <a:rPr lang="it-IT" dirty="0" smtClean="0"/>
              <a:t>positiva).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Progetto «Libriamoci» lettura del libro «Il lupo blu», in alcuni plessi con il supporto di una compagnia teatrale, in altri plessi in circe-time.</a:t>
            </a:r>
            <a:endParaRPr lang="it-IT" dirty="0" smtClean="0"/>
          </a:p>
          <a:p>
            <a:endParaRPr lang="it-IT" dirty="0" smtClean="0"/>
          </a:p>
          <a:p>
            <a:pPr marL="285750" indent="-285750"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4370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65608" y="1256467"/>
            <a:ext cx="877635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 smtClean="0"/>
          </a:p>
          <a:p>
            <a:r>
              <a:rPr lang="it-IT" sz="1600" b="1" dirty="0" smtClean="0">
                <a:solidFill>
                  <a:srgbClr val="FF0000"/>
                </a:solidFill>
              </a:rPr>
              <a:t>PRIMARIA : classi I II III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Interventi di educazione all’affettività. 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interventi </a:t>
            </a:r>
            <a:r>
              <a:rPr lang="it-IT" sz="1600" dirty="0"/>
              <a:t>di collaborazione, tutoring e aiuto reciproco</a:t>
            </a:r>
            <a:r>
              <a:rPr lang="it-IT" sz="1600" dirty="0" smtClean="0"/>
              <a:t>.</a:t>
            </a:r>
          </a:p>
          <a:p>
            <a:pPr marL="285750" indent="-285750">
              <a:buFontTx/>
              <a:buChar char="-"/>
            </a:pPr>
            <a:endParaRPr lang="it-IT" sz="1600" b="1" dirty="0" smtClean="0">
              <a:solidFill>
                <a:srgbClr val="FF0000"/>
              </a:solidFill>
            </a:endParaRPr>
          </a:p>
          <a:p>
            <a:r>
              <a:rPr lang="it-IT" sz="1600" b="1" dirty="0">
                <a:solidFill>
                  <a:srgbClr val="FF0000"/>
                </a:solidFill>
              </a:rPr>
              <a:t>PRIMARIA : classi </a:t>
            </a:r>
            <a:r>
              <a:rPr lang="it-IT" sz="1600" b="1" dirty="0" smtClean="0">
                <a:solidFill>
                  <a:srgbClr val="FF0000"/>
                </a:solidFill>
              </a:rPr>
              <a:t>IV e V</a:t>
            </a:r>
          </a:p>
          <a:p>
            <a:r>
              <a:rPr lang="it-IT" sz="1600" dirty="0" smtClean="0"/>
              <a:t>Visione di corti sul </a:t>
            </a:r>
            <a:r>
              <a:rPr lang="it-IT" sz="1600" dirty="0" err="1" smtClean="0"/>
              <a:t>Cyberbullismo</a:t>
            </a:r>
            <a:r>
              <a:rPr lang="it-IT" sz="1600" dirty="0" smtClean="0"/>
              <a:t> da Generazioni Connesse al seguente link</a:t>
            </a:r>
          </a:p>
          <a:p>
            <a:r>
              <a:rPr lang="it-IT" sz="1600" b="1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it-IT" sz="1600" b="1" dirty="0" smtClean="0">
                <a:solidFill>
                  <a:srgbClr val="FF0000"/>
                </a:solidFill>
                <a:hlinkClick r:id="rId2"/>
              </a:rPr>
              <a:t>www.youtube.com/watch?v=DVBPgPcAWcw&amp;list=PL43P0iKGmv1c6KPpUH8MIBNHjwWCxwkla</a:t>
            </a:r>
            <a:r>
              <a:rPr lang="it-IT" sz="1600" b="1" dirty="0" smtClean="0">
                <a:solidFill>
                  <a:srgbClr val="FF0000"/>
                </a:solidFill>
              </a:rPr>
              <a:t> .</a:t>
            </a:r>
          </a:p>
          <a:p>
            <a:r>
              <a:rPr lang="it-IT" sz="1600" dirty="0" smtClean="0"/>
              <a:t>A seguire attività di riflessioni (dove è possibile ) in condivisione con le classi parallele. </a:t>
            </a:r>
            <a:endParaRPr lang="it-IT" sz="1600" dirty="0"/>
          </a:p>
          <a:p>
            <a:r>
              <a:rPr lang="it-IT" sz="1600" dirty="0" smtClean="0"/>
              <a:t> </a:t>
            </a:r>
          </a:p>
          <a:p>
            <a:r>
              <a:rPr lang="it-IT" sz="1600" b="1" dirty="0" smtClean="0">
                <a:solidFill>
                  <a:srgbClr val="FF0000"/>
                </a:solidFill>
              </a:rPr>
              <a:t>SECONDARIA I GRADO</a:t>
            </a:r>
          </a:p>
          <a:p>
            <a:r>
              <a:rPr lang="it-IT" sz="1600" dirty="0" smtClean="0"/>
              <a:t>Gioco d’azzardo …..dal gioco alla </a:t>
            </a:r>
            <a:r>
              <a:rPr lang="it-IT" sz="1600" dirty="0"/>
              <a:t>dipendenza </a:t>
            </a:r>
            <a:r>
              <a:rPr lang="it-IT" sz="1600" b="1" dirty="0">
                <a:solidFill>
                  <a:srgbClr val="FF0000"/>
                </a:solidFill>
                <a:hlinkClick r:id="rId3"/>
              </a:rPr>
              <a:t>https://www.generazioniconnesse.it/site/it/2019/09/05/gioco-dazzardo</a:t>
            </a:r>
            <a:r>
              <a:rPr lang="it-IT" sz="1600" b="1" dirty="0" smtClean="0">
                <a:solidFill>
                  <a:srgbClr val="FF0000"/>
                </a:solidFill>
                <a:hlinkClick r:id="rId3"/>
              </a:rPr>
              <a:t>/</a:t>
            </a:r>
            <a:r>
              <a:rPr lang="it-IT" sz="16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it-IT" sz="1600" b="1" dirty="0"/>
              <a:t>Dipendenza </a:t>
            </a:r>
            <a:r>
              <a:rPr lang="it-IT" sz="1600" b="1" dirty="0" smtClean="0"/>
              <a:t>on-line </a:t>
            </a:r>
          </a:p>
          <a:p>
            <a:r>
              <a:rPr lang="it-IT" sz="1600" b="1" dirty="0" smtClean="0">
                <a:solidFill>
                  <a:srgbClr val="FF0000"/>
                </a:solidFill>
                <a:hlinkClick r:id="rId4"/>
              </a:rPr>
              <a:t>https</a:t>
            </a:r>
            <a:r>
              <a:rPr lang="it-IT" sz="1600" b="1" dirty="0">
                <a:solidFill>
                  <a:srgbClr val="FF0000"/>
                </a:solidFill>
                <a:hlinkClick r:id="rId4"/>
              </a:rPr>
              <a:t>://www.generazioniconnesse.it/site/it/2019/09/04/dipendenze-online</a:t>
            </a:r>
            <a:r>
              <a:rPr lang="it-IT" sz="1600" b="1" dirty="0" smtClean="0">
                <a:solidFill>
                  <a:srgbClr val="FF0000"/>
                </a:solidFill>
                <a:hlinkClick r:id="rId4"/>
              </a:rPr>
              <a:t>/</a:t>
            </a:r>
            <a:r>
              <a:rPr lang="it-IT" sz="16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it-IT" sz="1600" b="1" dirty="0" smtClean="0"/>
              <a:t>Adescamento on-line</a:t>
            </a:r>
          </a:p>
          <a:p>
            <a:r>
              <a:rPr lang="it-IT" sz="1600" b="1" dirty="0">
                <a:hlinkClick r:id="rId5"/>
              </a:rPr>
              <a:t>https://www.generazioniconnesse.it/site/it/2020/03/21/adescamento-online--2/?</a:t>
            </a:r>
            <a:r>
              <a:rPr lang="it-IT" sz="1600" b="1" dirty="0" smtClean="0">
                <a:hlinkClick r:id="rId5"/>
              </a:rPr>
              <a:t>ww-parametri-ritorno=ricerca_fulltext%3D%26ww-off%3D0%26ww-limit%3D80</a:t>
            </a:r>
            <a:r>
              <a:rPr lang="it-IT" sz="1600" b="1" dirty="0" smtClean="0"/>
              <a:t> </a:t>
            </a:r>
            <a:endParaRPr lang="it-IT" sz="1600" b="1" dirty="0"/>
          </a:p>
          <a:p>
            <a:endParaRPr lang="it-IT" sz="1600" b="1" dirty="0">
              <a:solidFill>
                <a:srgbClr val="FF0000"/>
              </a:solidFill>
            </a:endParaRPr>
          </a:p>
          <a:p>
            <a:endParaRPr lang="it-IT" sz="1600" b="1" dirty="0" smtClean="0">
              <a:solidFill>
                <a:srgbClr val="FF0000"/>
              </a:solidFill>
            </a:endParaRPr>
          </a:p>
          <a:p>
            <a:endParaRPr lang="it-IT" sz="1600" b="1" dirty="0">
              <a:solidFill>
                <a:srgbClr val="FF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9559" y="829559"/>
            <a:ext cx="8107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11 Febbraio 2025 GIORNATA CONTRO IL BULLISMO E CYBERBULLISMO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1360863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255</TotalTime>
  <Words>769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Sfaccettatura</vt:lpstr>
      <vt:lpstr>PROGETTO</vt:lpstr>
      <vt:lpstr>COMPITI DELLA SCUOLA: </vt:lpstr>
      <vt:lpstr>Presentazione standard di PowerPoint</vt:lpstr>
      <vt:lpstr>Presentazione standard di PowerPoint</vt:lpstr>
      <vt:lpstr>PROPOSTE OPERATIVE  -Integrazione del Patto di corresponsabilità. - Partecipazione alla Giornata internazionale del 11 Febbraio 2025 «Safety Day Intenet» - Incontri con la Polizia Postale con genitori ed alunni. - incontri con l’Associazione Lanzino di  Cosenza  - Partecipazione a concorsi o proposti da enti o scuole del territorio  - Incontro con i genitori -Monitorare attraverso una indagine, il livello di presenza del fenomeno “bullismo” nella scuola  Secondaria.           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PROPOSTA PROGETTO</dc:title>
  <dc:creator>Raffaella Speranza</dc:creator>
  <cp:lastModifiedBy>Raffaella Speranza</cp:lastModifiedBy>
  <cp:revision>34</cp:revision>
  <dcterms:created xsi:type="dcterms:W3CDTF">2024-11-19T08:25:58Z</dcterms:created>
  <dcterms:modified xsi:type="dcterms:W3CDTF">2025-02-01T17:40:31Z</dcterms:modified>
</cp:coreProperties>
</file>